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80" r:id="rId4"/>
    <p:sldId id="277" r:id="rId5"/>
    <p:sldId id="278" r:id="rId6"/>
    <p:sldId id="279" r:id="rId7"/>
    <p:sldId id="281" r:id="rId8"/>
    <p:sldId id="282" r:id="rId9"/>
    <p:sldId id="283" r:id="rId10"/>
    <p:sldId id="270" r:id="rId11"/>
    <p:sldId id="287" r:id="rId12"/>
    <p:sldId id="288" r:id="rId13"/>
    <p:sldId id="286" r:id="rId14"/>
    <p:sldId id="285" r:id="rId15"/>
    <p:sldId id="284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51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8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4045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62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3259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5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97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9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6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6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0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7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1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7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1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9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2015-11-11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5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439334"/>
            <a:ext cx="7766936" cy="164630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Congruency and Triangles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2984033"/>
            <a:ext cx="7766936" cy="10968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Featuring Right Triangles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Section 4.6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270000"/>
            <a:ext cx="9457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additional information do you need to prove the triangles are congruent by HL?</a:t>
            </a:r>
            <a:r>
              <a:rPr lang="en-US" sz="3200" dirty="0"/>
              <a:t>  </a:t>
            </a:r>
            <a:r>
              <a:rPr lang="en-US" sz="3200" dirty="0" smtClean="0"/>
              <a:t>  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 smtClean="0"/>
              <a:t>ABC </a:t>
            </a:r>
            <a:r>
              <a:rPr lang="en-US" sz="3200" dirty="0"/>
              <a:t>≅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 smtClean="0"/>
              <a:t>XYZ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16497"/>
            <a:ext cx="7298266" cy="40394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33802" y="4655364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</p:spTree>
    <p:extLst>
      <p:ext uri="{BB962C8B-B14F-4D97-AF65-F5344CB8AC3E}">
        <p14:creationId xmlns:p14="http://schemas.microsoft.com/office/powerpoint/2010/main" val="33280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270000"/>
            <a:ext cx="9457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additional information do you need to prove the triangles are congruent by HL?    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/>
              <a:t>ABC ≅ </a:t>
            </a:r>
            <a:r>
              <a:rPr lang="el-GR" sz="3200" dirty="0" smtClean="0">
                <a:latin typeface="Trebuchet MS" panose="020B0603020202020204" pitchFamily="34" charset="0"/>
              </a:rPr>
              <a:t>Δ</a:t>
            </a:r>
            <a:r>
              <a:rPr lang="en-US" sz="3200" dirty="0" smtClean="0"/>
              <a:t>DCB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93214"/>
            <a:ext cx="6425581" cy="35297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42200" y="2347218"/>
            <a:ext cx="375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</p:spTree>
    <p:extLst>
      <p:ext uri="{BB962C8B-B14F-4D97-AF65-F5344CB8AC3E}">
        <p14:creationId xmlns:p14="http://schemas.microsoft.com/office/powerpoint/2010/main" val="363464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270000"/>
            <a:ext cx="9457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additional information do you need to prove the triangles are congruent by HL?     </a:t>
            </a:r>
            <a:r>
              <a:rPr lang="el-GR" sz="3200" dirty="0" smtClean="0"/>
              <a:t>Δ</a:t>
            </a:r>
            <a:r>
              <a:rPr lang="en-US" sz="3200" dirty="0" smtClean="0"/>
              <a:t>STR </a:t>
            </a:r>
            <a:r>
              <a:rPr lang="en-US" sz="3200" dirty="0"/>
              <a:t>≅ </a:t>
            </a:r>
            <a:r>
              <a:rPr lang="el-GR" sz="3200" dirty="0" smtClean="0"/>
              <a:t>Δ</a:t>
            </a:r>
            <a:r>
              <a:rPr lang="en-US" sz="3200" dirty="0" smtClean="0"/>
              <a:t>PQN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7442200" y="2347218"/>
            <a:ext cx="375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711012"/>
            <a:ext cx="6581088" cy="414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4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270000"/>
            <a:ext cx="70970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For what values of x and y are the triangles congruent by HL?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87637"/>
            <a:ext cx="9238188" cy="26590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76800" y="4857452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</p:spTree>
    <p:extLst>
      <p:ext uri="{BB962C8B-B14F-4D97-AF65-F5344CB8AC3E}">
        <p14:creationId xmlns:p14="http://schemas.microsoft.com/office/powerpoint/2010/main" val="255406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7334" y="1270000"/>
            <a:ext cx="70970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For what values of x and y are the triangles congruent by HL?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79700"/>
            <a:ext cx="9272954" cy="2870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7334" y="4752826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/>
              <a:t>Conditions:</a:t>
            </a:r>
          </a:p>
          <a:p>
            <a:endParaRPr lang="en-US" sz="14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dirty="0"/>
              <a:t>There is one pair of congruent legs</a:t>
            </a:r>
          </a:p>
        </p:txBody>
      </p:sp>
    </p:spTree>
    <p:extLst>
      <p:ext uri="{BB962C8B-B14F-4D97-AF65-F5344CB8AC3E}">
        <p14:creationId xmlns:p14="http://schemas.microsoft.com/office/powerpoint/2010/main" val="361323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2874"/>
            <a:ext cx="8596668" cy="952500"/>
          </a:xfrm>
        </p:spPr>
        <p:txBody>
          <a:bodyPr/>
          <a:lstStyle/>
          <a:p>
            <a:r>
              <a:rPr lang="en-US" dirty="0" smtClean="0"/>
              <a:t>Proofs using the HL Theorem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1330324"/>
            <a:ext cx="5352847" cy="1374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825" y="792159"/>
            <a:ext cx="4312788" cy="1908176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77333" y="3238500"/>
            <a:ext cx="9212173" cy="3619500"/>
            <a:chOff x="677333" y="3238500"/>
            <a:chExt cx="9212173" cy="36195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7333" y="3238500"/>
              <a:ext cx="9212173" cy="3619500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2400300" y="3441700"/>
              <a:ext cx="3225800" cy="127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6845300" y="3425823"/>
              <a:ext cx="2292919" cy="176847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120900" y="4876800"/>
              <a:ext cx="876300" cy="127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381500" y="4876800"/>
              <a:ext cx="7874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7277100" y="4876800"/>
              <a:ext cx="952500" cy="2286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845300" y="5562600"/>
              <a:ext cx="1270000" cy="76200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213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124" y="0"/>
            <a:ext cx="8596668" cy="778159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Exit Slip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" y="778159"/>
            <a:ext cx="7635551" cy="5934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0" y="990600"/>
            <a:ext cx="3810000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Self-assessment: at the bottom of your answer sheet write down how well you understand this concept from 1 : 4</a:t>
            </a:r>
          </a:p>
          <a:p>
            <a:endParaRPr lang="en-US" sz="2800" dirty="0" smtClean="0"/>
          </a:p>
          <a:p>
            <a:r>
              <a:rPr lang="en-US" sz="2800" dirty="0" smtClean="0"/>
              <a:t>1 (don’t understand) </a:t>
            </a:r>
          </a:p>
          <a:p>
            <a:r>
              <a:rPr lang="en-US" sz="2800" dirty="0" smtClean="0"/>
              <a:t>2 (kind of understand) 3 (understand but may need a little help)</a:t>
            </a:r>
          </a:p>
          <a:p>
            <a:r>
              <a:rPr lang="en-US" sz="2800" dirty="0" smtClean="0"/>
              <a:t>4 (understand and can explain it to others)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460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Lesson Objectives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9513588" cy="2893391"/>
          </a:xfrm>
        </p:spPr>
        <p:txBody>
          <a:bodyPr>
            <a:noAutofit/>
          </a:bodyPr>
          <a:lstStyle/>
          <a:p>
            <a:r>
              <a:rPr lang="en-US" sz="3200" dirty="0" smtClean="0"/>
              <a:t>Learn the properties of congruent right triangles.</a:t>
            </a:r>
          </a:p>
          <a:p>
            <a:endParaRPr lang="en-US" sz="3200" dirty="0"/>
          </a:p>
          <a:p>
            <a:r>
              <a:rPr lang="en-US" sz="3200" dirty="0" smtClean="0"/>
              <a:t>Learn the properties of perpendicular bisectors.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82" y="234845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Review: Right Triangles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482" y="1387423"/>
            <a:ext cx="5858377" cy="4200577"/>
          </a:xfrm>
        </p:spPr>
        <p:txBody>
          <a:bodyPr>
            <a:noAutofit/>
          </a:bodyPr>
          <a:lstStyle/>
          <a:p>
            <a:r>
              <a:rPr lang="en-US" sz="3200" dirty="0" smtClean="0"/>
              <a:t>Recall that right triangles are composed of a </a:t>
            </a:r>
            <a:r>
              <a:rPr lang="en-US" sz="3200" i="1" dirty="0" smtClean="0"/>
              <a:t>hypotenuse</a:t>
            </a:r>
            <a:r>
              <a:rPr lang="en-US" sz="3200" dirty="0" smtClean="0"/>
              <a:t> which is opposite the </a:t>
            </a:r>
            <a:r>
              <a:rPr lang="en-US" sz="3200" i="1" dirty="0" smtClean="0"/>
              <a:t>right angle</a:t>
            </a:r>
            <a:r>
              <a:rPr lang="en-US" sz="3200" dirty="0" smtClean="0"/>
              <a:t> and two </a:t>
            </a:r>
            <a:r>
              <a:rPr lang="en-US" sz="3200" i="1" dirty="0" smtClean="0"/>
              <a:t>legs</a:t>
            </a:r>
            <a:r>
              <a:rPr lang="en-US" sz="3200" dirty="0" smtClean="0"/>
              <a:t>. If the two legs are not equal in length they are referred to as the </a:t>
            </a:r>
            <a:r>
              <a:rPr lang="en-US" sz="3200" i="1" dirty="0" smtClean="0"/>
              <a:t>short leg </a:t>
            </a:r>
            <a:r>
              <a:rPr lang="en-US" sz="3200" dirty="0" smtClean="0"/>
              <a:t>and </a:t>
            </a:r>
            <a:r>
              <a:rPr lang="en-US" sz="3200" i="1" dirty="0" smtClean="0"/>
              <a:t>long leg</a:t>
            </a:r>
            <a:r>
              <a:rPr lang="en-US" sz="3200" dirty="0" smtClean="0"/>
              <a:t> of the triangle.</a:t>
            </a:r>
            <a:endParaRPr lang="en-US" sz="3200" dirty="0"/>
          </a:p>
        </p:txBody>
      </p:sp>
      <p:pic>
        <p:nvPicPr>
          <p:cNvPr id="1028" name="Picture 4" descr="Right angle triangle is those triangle whose One angle is 90 degree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743" y="1555645"/>
            <a:ext cx="5106596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13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563518" y="1326916"/>
            <a:ext cx="3405188" cy="3100814"/>
            <a:chOff x="6563518" y="1326916"/>
            <a:chExt cx="3405188" cy="310081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lum contrast="1000"/>
            </a:blip>
            <a:stretch>
              <a:fillRect/>
            </a:stretch>
          </p:blipFill>
          <p:spPr>
            <a:xfrm>
              <a:off x="6563518" y="1326916"/>
              <a:ext cx="3405188" cy="3100814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8085475" y="3519953"/>
              <a:ext cx="215900" cy="25895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9664700" cy="121062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Theorem 4-5: The Perpendicular Bisector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222" y="1201647"/>
            <a:ext cx="584887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Theorem:</a:t>
            </a:r>
          </a:p>
          <a:p>
            <a:endParaRPr lang="en-US" sz="2000" dirty="0"/>
          </a:p>
          <a:p>
            <a:r>
              <a:rPr lang="en-US" sz="2800" dirty="0" smtClean="0"/>
              <a:t>If a line bisects the vertex angle of an isosceles triangle, then the line is also the perpendicular bisector of the base.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841500" y="4625234"/>
                <a:ext cx="7239000" cy="1613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If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𝑋𝑌</m:t>
                        </m:r>
                      </m:e>
                    </m:acc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≅</a:t>
                </a:r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en-US" sz="3200" dirty="0" smtClean="0"/>
                  <a:t> and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∠</a:t>
                </a:r>
                <a:r>
                  <a:rPr lang="en-US" sz="3200" dirty="0" smtClean="0"/>
                  <a:t>YXB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≅</a:t>
                </a: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∠</a:t>
                </a:r>
                <a:r>
                  <a:rPr lang="en-US" sz="3200" dirty="0" smtClean="0"/>
                  <a:t>ZXB…</a:t>
                </a:r>
              </a:p>
              <a:p>
                <a:endParaRPr lang="en-US" sz="3200" dirty="0"/>
              </a:p>
              <a:p>
                <a:r>
                  <a:rPr lang="en-US" sz="3200" dirty="0" smtClean="0"/>
                  <a:t>Then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3200" dirty="0" smtClean="0"/>
                  <a:t> ⊥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r>
                  <a:rPr lang="en-US" sz="3200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≅</a:t>
                </a:r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𝑍𝐵</m:t>
                        </m:r>
                      </m:e>
                    </m:acc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1500" y="4625234"/>
                <a:ext cx="7239000" cy="1613262"/>
              </a:xfrm>
              <a:prstGeom prst="rect">
                <a:avLst/>
              </a:prstGeom>
              <a:blipFill rotWithShape="0">
                <a:blip r:embed="rId3"/>
                <a:stretch>
                  <a:fillRect l="-2104" t="-4924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629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Theorem 4-6: The Hypotenuse-Leg (HL) Theorem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221" y="1201647"/>
            <a:ext cx="640039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Theorem:</a:t>
            </a:r>
          </a:p>
          <a:p>
            <a:endParaRPr lang="en-US" sz="2000" dirty="0"/>
          </a:p>
          <a:p>
            <a:r>
              <a:rPr lang="en-US" sz="2800" dirty="0" smtClean="0"/>
              <a:t>If the hypotenuse and a leg of one right triangle are congruent to the hypotenuse  and leg of another right triangle, then the triangles are congruent.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11476" y="4271496"/>
                <a:ext cx="4994015" cy="2063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If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Δ</a:t>
                </a:r>
                <a:r>
                  <a:rPr lang="en-US" sz="3200" dirty="0" smtClean="0"/>
                  <a:t>ABC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and</a:t>
                </a: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" panose="02040503050406030204" pitchFamily="18" charset="0"/>
                  </a:rPr>
                  <a:t>Δ</a:t>
                </a:r>
                <a:r>
                  <a:rPr lang="en-US" sz="3200" dirty="0" smtClean="0"/>
                  <a:t>DEF are right triangles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𝐴𝐶</m:t>
                        </m:r>
                      </m:e>
                    </m:acc>
                  </m:oMath>
                </a14:m>
                <a:r>
                  <a:rPr lang="en-US" sz="3200" dirty="0"/>
                  <a:t> </a:t>
                </a:r>
                <a:r>
                  <a:rPr lang="en-US" sz="3200" dirty="0">
                    <a:latin typeface="Cambria" panose="02040503050406030204" pitchFamily="18" charset="0"/>
                  </a:rPr>
                  <a:t>≅</a:t>
                </a:r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𝐷𝐹</m:t>
                        </m:r>
                      </m:e>
                    </m:acc>
                  </m:oMath>
                </a14:m>
                <a:r>
                  <a:rPr lang="en-US" sz="3200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3200" dirty="0"/>
                  <a:t> </a:t>
                </a:r>
                <a:r>
                  <a:rPr lang="en-US" sz="3200" dirty="0">
                    <a:latin typeface="Cambria" panose="02040503050406030204" pitchFamily="18" charset="0"/>
                  </a:rPr>
                  <a:t>≅</a:t>
                </a:r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sz="3200" dirty="0" smtClean="0"/>
                  <a:t>…</a:t>
                </a:r>
                <a:endParaRPr lang="en-US" sz="3200" dirty="0"/>
              </a:p>
              <a:p>
                <a:endParaRPr lang="en-US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476" y="4271496"/>
                <a:ext cx="4994015" cy="2063257"/>
              </a:xfrm>
              <a:prstGeom prst="rect">
                <a:avLst/>
              </a:prstGeom>
              <a:blipFill rotWithShape="0">
                <a:blip r:embed="rId2"/>
                <a:stretch>
                  <a:fillRect l="-3175" t="-3846" r="-2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5921" y="1057396"/>
            <a:ext cx="5176151" cy="27603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51096" y="4271496"/>
            <a:ext cx="36875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Then </a:t>
            </a:r>
            <a:r>
              <a:rPr lang="en-US" sz="3200" dirty="0">
                <a:latin typeface="Cambria" panose="02040503050406030204" pitchFamily="18" charset="0"/>
              </a:rPr>
              <a:t>Δ</a:t>
            </a:r>
            <a:r>
              <a:rPr lang="en-US" sz="3200" dirty="0"/>
              <a:t>ABC </a:t>
            </a:r>
            <a:r>
              <a:rPr lang="en-US" sz="3200" dirty="0">
                <a:latin typeface="Cambria" panose="02040503050406030204" pitchFamily="18" charset="0"/>
              </a:rPr>
              <a:t>≅</a:t>
            </a:r>
            <a:r>
              <a:rPr lang="en-US" sz="3200" dirty="0" smtClean="0"/>
              <a:t> </a:t>
            </a:r>
            <a:r>
              <a:rPr lang="en-US" sz="3200" dirty="0">
                <a:latin typeface="Cambria" panose="02040503050406030204" pitchFamily="18" charset="0"/>
              </a:rPr>
              <a:t>Δ</a:t>
            </a:r>
            <a:r>
              <a:rPr lang="en-US" sz="3200" dirty="0"/>
              <a:t>DEF </a:t>
            </a:r>
          </a:p>
        </p:txBody>
      </p:sp>
    </p:spTree>
    <p:extLst>
      <p:ext uri="{BB962C8B-B14F-4D97-AF65-F5344CB8AC3E}">
        <p14:creationId xmlns:p14="http://schemas.microsoft.com/office/powerpoint/2010/main" val="9530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Theorem 4-6: The Hypotenuse-Leg (HL) Theorem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952500"/>
            <a:ext cx="10797102" cy="485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Theorem 4-6: The Hypotenuse-Leg (HL) Theorem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221" y="1201647"/>
            <a:ext cx="92016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Conditions:</a:t>
            </a:r>
          </a:p>
          <a:p>
            <a:endParaRPr lang="en-US" sz="2000" dirty="0" smtClean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sz="2800" dirty="0" smtClean="0"/>
              <a:t>There are two right triangles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sz="2800" dirty="0" smtClean="0"/>
              <a:t>The triangles have congruent hypotenuses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"/>
            </a:pPr>
            <a:r>
              <a:rPr lang="en-US" sz="2800" dirty="0" smtClean="0"/>
              <a:t>There is one pair of congruent legs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3589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Theorem 4-6: The Hypotenuse-Leg (HL) Theorem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5221" y="1201647"/>
                <a:ext cx="7296679" cy="3908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 smtClean="0"/>
                  <a:t>Example:</a:t>
                </a:r>
              </a:p>
              <a:p>
                <a:endParaRPr lang="en-US" sz="2000" dirty="0" smtClean="0"/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Given: ∠YBX and ∠ZBX are right angles.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𝑋𝑌</m:t>
                        </m:r>
                      </m:e>
                    </m:acc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ac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endParaRPr lang="en-US" sz="2800" dirty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by the reflexive property of congruence.</a:t>
                </a: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endParaRPr lang="en-US" sz="2800" dirty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r>
                  <a:rPr lang="el-GR" sz="2800" dirty="0" smtClean="0">
                    <a:solidFill>
                      <a:schemeClr val="tx1"/>
                    </a:solidFill>
                  </a:rPr>
                  <a:t>Δ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XBY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2800" dirty="0">
                    <a:solidFill>
                      <a:schemeClr val="tx1"/>
                    </a:solidFill>
                  </a:rPr>
                  <a:t>Δ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XBZ by the HL Theorem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21" y="1201647"/>
                <a:ext cx="7296679" cy="3908762"/>
              </a:xfrm>
              <a:prstGeom prst="rect">
                <a:avLst/>
              </a:prstGeom>
              <a:blipFill rotWithShape="0">
                <a:blip r:embed="rId2"/>
                <a:stretch>
                  <a:fillRect l="-2172" t="-2028" b="-3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562" y="1755347"/>
            <a:ext cx="326707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5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6700" y="186378"/>
            <a:ext cx="10016552" cy="121062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Theorem 4-6: The Hypotenuse-Leg (HL) Theorem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5221" y="1201647"/>
                <a:ext cx="7296679" cy="3908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 smtClean="0"/>
                  <a:t>Try it!</a:t>
                </a:r>
              </a:p>
              <a:p>
                <a:endParaRPr lang="en-US" sz="2000" dirty="0" smtClean="0"/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Given: ∠PRS and ∠RPQ are right angles.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𝑆𝑃</m:t>
                        </m:r>
                      </m:e>
                    </m:acc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𝑄𝑅</m:t>
                        </m:r>
                      </m:e>
                    </m:acc>
                  </m:oMath>
                </a14:m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endParaRPr lang="en-US" sz="2800" dirty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𝑃𝑅</m:t>
                        </m:r>
                      </m:e>
                    </m:acc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𝑃𝑅</m:t>
                        </m:r>
                      </m:e>
                    </m:acc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by the reflexive property of congruence.</a:t>
                </a: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endParaRPr lang="en-US" sz="2800" dirty="0">
                  <a:solidFill>
                    <a:schemeClr val="tx1"/>
                  </a:solidFill>
                </a:endParaRPr>
              </a:p>
              <a:p>
                <a:pPr marL="457200" indent="-457200"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"/>
                </a:pPr>
                <a:r>
                  <a:rPr lang="el-GR" sz="2800" dirty="0" smtClean="0">
                    <a:solidFill>
                      <a:schemeClr val="tx1"/>
                    </a:solidFill>
                  </a:rPr>
                  <a:t>Δ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PRS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  <a:r>
                  <a:rPr lang="el-GR" sz="2800" dirty="0" smtClean="0">
                    <a:solidFill>
                      <a:schemeClr val="tx1"/>
                    </a:solidFill>
                  </a:rPr>
                  <a:t>Δ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RPQ by the HL Theorem</a:t>
                </a: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21" y="1201647"/>
                <a:ext cx="7296679" cy="3908762"/>
              </a:xfrm>
              <a:prstGeom prst="rect">
                <a:avLst/>
              </a:prstGeom>
              <a:blipFill rotWithShape="0">
                <a:blip r:embed="rId2"/>
                <a:stretch>
                  <a:fillRect l="-2172" t="-2028" b="-3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576" y="2008187"/>
            <a:ext cx="4517822" cy="246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0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Custom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3F7818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0070C0"/>
      </a:hlink>
      <a:folHlink>
        <a:srgbClr val="595959"/>
      </a:folHlink>
    </a:clrScheme>
    <a:fontScheme name="Custom 2">
      <a:majorFont>
        <a:latin typeface="Estrangelo Edessa"/>
        <a:ea typeface=""/>
        <a:cs typeface=""/>
      </a:majorFont>
      <a:minorFont>
        <a:latin typeface="Cambria Math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468</TotalTime>
  <Words>485</Words>
  <Application>Microsoft Office PowerPoint</Application>
  <PresentationFormat>Widescreen</PresentationFormat>
  <Paragraphs>99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Cambria</vt:lpstr>
      <vt:lpstr>Cambria Math</vt:lpstr>
      <vt:lpstr>Estrangelo Edessa</vt:lpstr>
      <vt:lpstr>Trebuchet MS</vt:lpstr>
      <vt:lpstr>Wingdings 3</vt:lpstr>
      <vt:lpstr>Facet</vt:lpstr>
      <vt:lpstr>Congruency and Triangles</vt:lpstr>
      <vt:lpstr>Lesson Objectives</vt:lpstr>
      <vt:lpstr>Review: Right Triangles</vt:lpstr>
      <vt:lpstr>Theorem 4-5: The Perpendicular Bisector</vt:lpstr>
      <vt:lpstr>Theorem 4-6: The Hypotenuse-Leg (HL) Theorem</vt:lpstr>
      <vt:lpstr>Theorem 4-6: The Hypotenuse-Leg (HL) Theorem</vt:lpstr>
      <vt:lpstr>Theorem 4-6: The Hypotenuse-Leg (HL) Theorem</vt:lpstr>
      <vt:lpstr>Theorem 4-6: The Hypotenuse-Leg (HL) Theorem</vt:lpstr>
      <vt:lpstr>Theorem 4-6: The Hypotenuse-Leg (HL) Theorem</vt:lpstr>
      <vt:lpstr>Practice</vt:lpstr>
      <vt:lpstr>Practice</vt:lpstr>
      <vt:lpstr>Practice</vt:lpstr>
      <vt:lpstr>Practice</vt:lpstr>
      <vt:lpstr>Practice</vt:lpstr>
      <vt:lpstr>Proofs using the HL Theorem</vt:lpstr>
      <vt:lpstr>Exit Slip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Kottmann</cp:lastModifiedBy>
  <cp:revision>45</cp:revision>
  <cp:lastPrinted>2015-11-06T11:59:28Z</cp:lastPrinted>
  <dcterms:created xsi:type="dcterms:W3CDTF">2015-10-28T01:16:32Z</dcterms:created>
  <dcterms:modified xsi:type="dcterms:W3CDTF">2015-11-12T02:40:03Z</dcterms:modified>
</cp:coreProperties>
</file>